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C44"/>
    <a:srgbClr val="BDD973"/>
    <a:srgbClr val="E5F0C8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24"/>
  </p:normalViewPr>
  <p:slideViewPr>
    <p:cSldViewPr snapToGrid="0">
      <p:cViewPr varScale="1">
        <p:scale>
          <a:sx n="26" d="100"/>
          <a:sy n="26" d="100"/>
        </p:scale>
        <p:origin x="4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8"/>
      </c:doughnut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BDD973"/>
            </a:solidFill>
          </c:spPr>
          <c:dPt>
            <c:idx val="0"/>
            <c:bubble3D val="0"/>
            <c:spPr>
              <a:solidFill>
                <a:srgbClr val="A5CC4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60-4C0B-AB71-F7B3E79770ED}"/>
              </c:ext>
            </c:extLst>
          </c:dPt>
          <c:dPt>
            <c:idx val="1"/>
            <c:bubble3D val="0"/>
            <c:spPr>
              <a:solidFill>
                <a:srgbClr val="E5F0C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C60-4C0B-AB71-F7B3E79770ED}"/>
              </c:ext>
            </c:extLst>
          </c:dPt>
          <c:dPt>
            <c:idx val="2"/>
            <c:bubble3D val="0"/>
            <c:spPr>
              <a:solidFill>
                <a:srgbClr val="BDD97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99-2A45-B46B-9AD85F319A59}"/>
              </c:ext>
            </c:extLst>
          </c:dPt>
          <c:dPt>
            <c:idx val="3"/>
            <c:bubble3D val="0"/>
            <c:spPr>
              <a:solidFill>
                <a:srgbClr val="BDD97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99-2A45-B46B-9AD85F319A59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8.9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60-4C0B-AB71-F7B3E7977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93623885479853E-2"/>
          <c:y val="0.1487302978392161"/>
          <c:w val="0.95740637695301201"/>
          <c:h val="0.708403157210407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5CC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85-4259-9DF7-0D49CCD63056}"/>
              </c:ext>
            </c:extLst>
          </c:dPt>
          <c:dPt>
            <c:idx val="2"/>
            <c:invertIfNegative val="0"/>
            <c:bubble3D val="0"/>
            <c:spPr>
              <a:solidFill>
                <a:srgbClr val="A5CC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185-4259-9DF7-0D49CCD630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18 -24 </c:v>
                </c:pt>
                <c:pt idx="1">
                  <c:v>25 - 34 </c:v>
                </c:pt>
                <c:pt idx="2">
                  <c:v>35 - 44</c:v>
                </c:pt>
                <c:pt idx="3">
                  <c:v>45 - 54</c:v>
                </c:pt>
                <c:pt idx="4">
                  <c:v>55-64 </c:v>
                </c:pt>
                <c:pt idx="5">
                  <c:v>65+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0.19</c:v>
                </c:pt>
                <c:pt idx="1">
                  <c:v>0.32</c:v>
                </c:pt>
                <c:pt idx="2">
                  <c:v>0.21</c:v>
                </c:pt>
                <c:pt idx="3">
                  <c:v>0.11</c:v>
                </c:pt>
                <c:pt idx="4">
                  <c:v>0.08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5-4259-9DF7-0D49CCD630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519758888"/>
        <c:axId val="519759216"/>
      </c:barChart>
      <c:catAx>
        <c:axId val="51975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59216"/>
        <c:crosses val="autoZero"/>
        <c:auto val="1"/>
        <c:lblAlgn val="ctr"/>
        <c:lblOffset val="100"/>
        <c:noMultiLvlLbl val="0"/>
      </c:catAx>
      <c:valAx>
        <c:axId val="5197592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9758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027DE-7BD9-4C91-BC69-9E1711525BBE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76718-442D-4573-932A-4A287E6B96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6718-442D-4573-932A-4A287E6B966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667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676718-442D-4573-932A-4A287E6B966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903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00CD-F09C-4AD3-9F7D-49984280F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CE1E7-4176-4756-B62E-CFC33CB29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3CAAB-BAB1-47BA-AFB1-B20BE26D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406A5-5ED2-44BA-BB32-6C1D4953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D2D9E-55A1-460F-9C8F-0117C67E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76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8E23-30B7-4F36-A5A6-9E6D7F59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FAC1F-89CF-4A94-869F-B43B49FD6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69E1A-BC9B-4114-9396-AB33E649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FE278-23E1-4768-8C77-BBA06903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C7857-59D1-400A-97DD-CE2CA9AB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657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79743-3AD6-4321-9E59-4159E7A0C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9A301-F267-4727-B80C-EE05F2D6D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E4E86-43B5-48F0-B70C-B7034EB99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E31D2-9B1A-4EA0-8BF3-331B2C76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009B5-37CE-4D1A-BC75-F28E95CA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67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02A7-E6A6-46EC-AE32-F64FB5DC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BAAB-77D8-4C12-9640-6BFE430BF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4D6E3-AE97-42A4-B60E-C62B2EB9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1B6E-D382-40DD-9EDA-96CDA9A5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450EE-FEF3-4273-9C16-E5F47761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4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F3617-F94A-4CBB-8C61-E6C7115A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E2308-570A-40B6-A849-60B417006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1320B-45D5-43B7-BEF0-14C3A45C7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27D1B-A45B-44C8-91E7-97D3C26B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EE4C4-EA96-40F5-B5BD-2041FA89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534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F0FCB-BDD5-4D0E-98DD-DCF5E7FF2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A7D3A-F81B-4E3F-992B-552392E9A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E9B5D-5572-4946-AA80-68E772986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55593-4000-4DA9-A87E-CC26D551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3ADDA-CF38-48C7-AA4C-3F8CA38C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BE9DD-DC46-4A6A-947F-F57A5981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68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0744-D215-4729-90AC-ECCAF8CB2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61787-A1E1-47F0-9C07-347437E97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12044-9258-44BB-9861-D2FD3F442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5273C-B14A-4FEB-8614-332A5D589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60E5C-36BF-400B-8CE1-DF59ECE3E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6A68FC-0A63-4B0C-85A3-1F5A42A0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F1B4FC-1B24-45D3-B4E5-B7CE4A4D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B1E81-0CA3-4230-86CC-778CF2A2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70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F7F9-44DD-4EF1-A6A6-B11FB13D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14893-61A0-4863-810D-5AA04F99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67E55-AC25-4D1C-BEDA-C1297AEF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3A562-335C-45E3-9DEF-981F18DC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476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69B491-250E-470A-BB10-3E2C8D8A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33FC34-8D50-4EE8-ADC5-0B6C6F29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525CF-5D7F-4F05-AC0C-E1FACE53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87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09EA-6A48-4002-AB6C-16B525738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FE6AB-7FA0-48B0-A445-E72E5A6CD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BEC2D-DE87-4BDA-9005-95272145C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3872E-C7C3-4912-A596-20CCA8A1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893FB-98BB-409F-AF65-A1519686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4DF64-0593-4CE2-B802-4390E9E1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48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E6E2-DDAD-4AD6-9454-E713F5B16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D3C6C-7489-4E21-974C-41AEE1D46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E4E99-8ADF-4D0D-AF0C-2CE5489DD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305B7-6851-438A-B528-81CAC84E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BA093-F0F5-4921-BF5A-79EE150F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FA71F-B88F-43E1-BA97-6C89B8E0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29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8073C-7E1E-4D7B-952F-861B149E9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E29FD-3830-4B36-95CC-FF695A772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82C29-C934-48F8-8D6E-6338B698D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2923-6AAB-4715-817B-FF967EBED574}" type="datetimeFigureOut">
              <a:rPr lang="en-AU" smtClean="0"/>
              <a:t>18/06/2020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8626-CB11-4C51-8D9E-018214E3C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DCA7-854B-4C15-8260-C545A15CD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4E53-C47A-4D50-990B-A47173D67B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427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0FD4B-619E-4F7C-8E11-1B0650B95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260" y="1122363"/>
            <a:ext cx="7444740" cy="1655762"/>
          </a:xfrm>
        </p:spPr>
        <p:txBody>
          <a:bodyPr>
            <a:noAutofit/>
          </a:bodyPr>
          <a:lstStyle/>
          <a:p>
            <a:pPr algn="r"/>
            <a:br>
              <a:rPr lang="en-AU" dirty="0"/>
            </a:br>
            <a:br>
              <a:rPr lang="en-AU" dirty="0"/>
            </a:br>
            <a:br>
              <a:rPr lang="en-A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</a:br>
            <a:r>
              <a:rPr lang="en-AU" sz="96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  <a:t>Podcasting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F8C31-DD92-463E-A07A-AFC97ECD8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069749"/>
            <a:ext cx="4572000" cy="71850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AU" sz="6000" dirty="0">
                <a:solidFill>
                  <a:schemeClr val="bg1">
                    <a:lumMod val="50000"/>
                  </a:schemeClr>
                </a:solidFill>
                <a:latin typeface="Avenir Next Condensed Medium" panose="020B0606020202020204" pitchFamily="34" charset="0"/>
              </a:rPr>
              <a:t> the new </a:t>
            </a:r>
            <a:r>
              <a:rPr lang="en-AU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Condensed Medium" panose="020B0606020202020204" pitchFamily="34" charset="0"/>
              </a:rPr>
              <a:t>black</a:t>
            </a:r>
            <a:r>
              <a:rPr lang="en-AU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Condensed Medium" panose="020B0606020202020204" pitchFamily="34" charset="0"/>
              </a:rPr>
              <a:t>?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6D99E-8617-4CD0-8FBE-85F2E9D40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32" y="1122363"/>
            <a:ext cx="3098867" cy="30244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140CAC-F1E4-4D90-A395-213FE33EA717}"/>
              </a:ext>
            </a:extLst>
          </p:cNvPr>
          <p:cNvSpPr/>
          <p:nvPr/>
        </p:nvSpPr>
        <p:spPr>
          <a:xfrm>
            <a:off x="0" y="4503421"/>
            <a:ext cx="12192000" cy="2354579"/>
          </a:xfrm>
          <a:prstGeom prst="rect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0FD63A-1612-4A63-A223-1A9BD98F3710}"/>
              </a:ext>
            </a:extLst>
          </p:cNvPr>
          <p:cNvSpPr/>
          <p:nvPr/>
        </p:nvSpPr>
        <p:spPr>
          <a:xfrm>
            <a:off x="0" y="4448521"/>
            <a:ext cx="12192000" cy="232409"/>
          </a:xfrm>
          <a:prstGeom prst="rect">
            <a:avLst/>
          </a:prstGeom>
          <a:gradFill flip="none" rotWithShape="1">
            <a:gsLst>
              <a:gs pos="50000">
                <a:srgbClr val="BBBCBE"/>
              </a:gs>
              <a:gs pos="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ontent Placeholder 5">
            <a:extLst>
              <a:ext uri="{FF2B5EF4-FFF2-40B4-BE49-F238E27FC236}">
                <a16:creationId xmlns:a16="http://schemas.microsoft.com/office/drawing/2014/main" id="{7A5E153A-3512-4A25-8A30-B4DF3ADFB7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501510"/>
              </p:ext>
            </p:extLst>
          </p:nvPr>
        </p:nvGraphicFramePr>
        <p:xfrm>
          <a:off x="316883" y="1866242"/>
          <a:ext cx="467509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6BF37B56-8765-4AEB-B54E-77450F6D3E4E}"/>
              </a:ext>
            </a:extLst>
          </p:cNvPr>
          <p:cNvSpPr/>
          <p:nvPr/>
        </p:nvSpPr>
        <p:spPr>
          <a:xfrm>
            <a:off x="5636737" y="3375209"/>
            <a:ext cx="6157330" cy="327805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05AFCBF5-A179-4A7F-9CEA-1B051AD1B7DE}"/>
              </a:ext>
            </a:extLst>
          </p:cNvPr>
          <p:cNvSpPr/>
          <p:nvPr/>
        </p:nvSpPr>
        <p:spPr>
          <a:xfrm>
            <a:off x="5636737" y="1578831"/>
            <a:ext cx="6278278" cy="1620122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167C44-BCF1-49B1-AA16-2698813478C1}"/>
              </a:ext>
            </a:extLst>
          </p:cNvPr>
          <p:cNvSpPr/>
          <p:nvPr/>
        </p:nvSpPr>
        <p:spPr>
          <a:xfrm>
            <a:off x="0" y="0"/>
            <a:ext cx="12192000" cy="1250247"/>
          </a:xfrm>
          <a:prstGeom prst="rect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50DE1-72C9-4F89-B09D-0E94E014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  <a:t>Who’s Listening?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AD71464-1CC6-4FBB-9F46-BAD750EF1B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501510"/>
              </p:ext>
            </p:extLst>
          </p:nvPr>
        </p:nvGraphicFramePr>
        <p:xfrm>
          <a:off x="276985" y="1840615"/>
          <a:ext cx="467509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2C8242E-F90E-48C9-9092-2E2006F1A0D2}"/>
              </a:ext>
            </a:extLst>
          </p:cNvPr>
          <p:cNvSpPr txBox="1"/>
          <p:nvPr/>
        </p:nvSpPr>
        <p:spPr>
          <a:xfrm>
            <a:off x="1443846" y="2974090"/>
            <a:ext cx="23114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8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Heavy" panose="020B0906020202020204" pitchFamily="34" charset="0"/>
              </a:rPr>
              <a:t>89%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15C3D9-4F78-4DD5-9E2B-00A5CAC1C20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280" y="2188479"/>
            <a:ext cx="969433" cy="969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DCF12F-4A7A-4BCC-9F6D-DF48E05407D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345" y="2189048"/>
            <a:ext cx="969433" cy="96886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46261B7-D5F0-4F60-911E-7B6666A6CCF9}"/>
              </a:ext>
            </a:extLst>
          </p:cNvPr>
          <p:cNvSpPr txBox="1"/>
          <p:nvPr/>
        </p:nvSpPr>
        <p:spPr>
          <a:xfrm>
            <a:off x="7137294" y="2326915"/>
            <a:ext cx="128553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800" dirty="0">
                <a:solidFill>
                  <a:srgbClr val="A5CC44"/>
                </a:solidFill>
                <a:latin typeface="Avenir Next Condensed Medium" panose="020B0606020202020204" pitchFamily="34" charset="0"/>
              </a:rPr>
              <a:t>54%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CDA36E-21F4-418D-B632-9B0A8B02934E}"/>
              </a:ext>
            </a:extLst>
          </p:cNvPr>
          <p:cNvSpPr txBox="1"/>
          <p:nvPr/>
        </p:nvSpPr>
        <p:spPr>
          <a:xfrm>
            <a:off x="9834763" y="2326915"/>
            <a:ext cx="128553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800" dirty="0">
                <a:solidFill>
                  <a:srgbClr val="A5CC44"/>
                </a:solidFill>
                <a:latin typeface="Avenir Next Condensed Medium" panose="020B0606020202020204" pitchFamily="34" charset="0"/>
              </a:rPr>
              <a:t>45%</a:t>
            </a:r>
            <a:r>
              <a:rPr lang="en-AU" sz="4800" dirty="0">
                <a:solidFill>
                  <a:srgbClr val="A5CC44"/>
                </a:solidFill>
                <a:latin typeface="Avenir Next Condensed Heavy" panose="020B090602020202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09B80A-B7A6-4811-9D98-2F06EEA007A5}"/>
              </a:ext>
            </a:extLst>
          </p:cNvPr>
          <p:cNvSpPr txBox="1"/>
          <p:nvPr/>
        </p:nvSpPr>
        <p:spPr>
          <a:xfrm>
            <a:off x="1277209" y="4041911"/>
            <a:ext cx="2644675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2800" dirty="0">
                <a:solidFill>
                  <a:schemeClr val="bg2">
                    <a:lumMod val="50000"/>
                  </a:schemeClr>
                </a:solidFill>
                <a:latin typeface="Avenir Next Condensed Medium" panose="020B0606020202020204" pitchFamily="34" charset="0"/>
              </a:rPr>
              <a:t>of Australians are aware of </a:t>
            </a:r>
            <a:r>
              <a:rPr lang="en-AU" sz="2800" b="1" dirty="0">
                <a:solidFill>
                  <a:schemeClr val="bg2">
                    <a:lumMod val="50000"/>
                  </a:schemeClr>
                </a:solidFill>
                <a:latin typeface="Avenir Next Condensed Medium" panose="020B0606020202020204" pitchFamily="34" charset="0"/>
              </a:rPr>
              <a:t>podcasts.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9431801D-015B-4688-9DC0-B390FA5CF7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259380"/>
              </p:ext>
            </p:extLst>
          </p:nvPr>
        </p:nvGraphicFramePr>
        <p:xfrm>
          <a:off x="5814205" y="3429000"/>
          <a:ext cx="583176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B26CB76C-B180-4A2A-8D37-CBF2AB76F797}"/>
              </a:ext>
            </a:extLst>
          </p:cNvPr>
          <p:cNvSpPr txBox="1"/>
          <p:nvPr/>
        </p:nvSpPr>
        <p:spPr>
          <a:xfrm>
            <a:off x="5779721" y="1689524"/>
            <a:ext cx="480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bg1">
                    <a:lumMod val="75000"/>
                  </a:schemeClr>
                </a:solidFill>
                <a:latin typeface="Avenir Next Condensed Heavy" panose="020B0906020202020204" pitchFamily="34" charset="0"/>
              </a:rPr>
              <a:t>GENDER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FF4975-2771-4E99-B70C-C01E41E69657}"/>
              </a:ext>
            </a:extLst>
          </p:cNvPr>
          <p:cNvSpPr txBox="1"/>
          <p:nvPr/>
        </p:nvSpPr>
        <p:spPr>
          <a:xfrm>
            <a:off x="5779721" y="3538963"/>
            <a:ext cx="4809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bg1">
                    <a:lumMod val="75000"/>
                  </a:schemeClr>
                </a:solidFill>
                <a:latin typeface="Avenir Next Condensed Heavy" panose="020B0906020202020204" pitchFamily="34" charset="0"/>
              </a:rPr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416831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9" grpId="0" animBg="1"/>
      <p:bldGraphic spid="6" grpId="0">
        <p:bldAsOne/>
      </p:bldGraphic>
      <p:bldP spid="7" grpId="0"/>
      <p:bldP spid="15" grpId="0"/>
      <p:bldP spid="16" grpId="0"/>
      <p:bldP spid="8" grpId="0"/>
      <p:bldGraphic spid="26" grpId="0">
        <p:bldAsOne/>
      </p:bldGraphic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B2D9EDE-49EE-4470-8697-485F743A60DC}"/>
              </a:ext>
            </a:extLst>
          </p:cNvPr>
          <p:cNvSpPr/>
          <p:nvPr/>
        </p:nvSpPr>
        <p:spPr>
          <a:xfrm>
            <a:off x="728689" y="2284411"/>
            <a:ext cx="4929663" cy="4351338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80F17-4CDD-4E67-B2CA-4B4A8763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6358"/>
            <a:ext cx="10515600" cy="519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>
                <a:latin typeface="Avenir Next Condensed Demi Bold" panose="020B0706020202020204" pitchFamily="34" charset="0"/>
              </a:rPr>
              <a:t>How do people see podcasts and what are they really? 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C572B-18E7-4CC0-B101-9A8D6783FB22}"/>
              </a:ext>
            </a:extLst>
          </p:cNvPr>
          <p:cNvSpPr/>
          <p:nvPr/>
        </p:nvSpPr>
        <p:spPr>
          <a:xfrm>
            <a:off x="0" y="0"/>
            <a:ext cx="12192000" cy="1250247"/>
          </a:xfrm>
          <a:prstGeom prst="rect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58E92FD-75D2-43C8-ADC1-19EC44DF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  <a:t>What a Podcast isn’t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76800CF-E4A8-470C-B385-C785E9476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00212" y="4471987"/>
            <a:ext cx="2998788" cy="1935178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99E8BCBB-5785-45E7-A9D9-0E8D79A54912}"/>
              </a:ext>
            </a:extLst>
          </p:cNvPr>
          <p:cNvSpPr/>
          <p:nvPr/>
        </p:nvSpPr>
        <p:spPr>
          <a:xfrm>
            <a:off x="6533650" y="2284411"/>
            <a:ext cx="4929663" cy="4351338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368BFE-15C7-4922-AD68-1C8E7969C0B9}"/>
              </a:ext>
            </a:extLst>
          </p:cNvPr>
          <p:cNvSpPr txBox="1"/>
          <p:nvPr/>
        </p:nvSpPr>
        <p:spPr>
          <a:xfrm>
            <a:off x="1610253" y="2422129"/>
            <a:ext cx="3166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Heavy" panose="020B0906020202020204" pitchFamily="34" charset="0"/>
              </a:rPr>
              <a:t>Podcasting</a:t>
            </a:r>
            <a:r>
              <a:rPr lang="en-AU" sz="3600" dirty="0">
                <a:solidFill>
                  <a:srgbClr val="A5CC44"/>
                </a:solidFill>
                <a:latin typeface="Avenir Next Condensed Heavy" panose="020B0906020202020204" pitchFamily="34" charset="0"/>
              </a:rPr>
              <a:t> </a:t>
            </a:r>
          </a:p>
          <a:p>
            <a:pPr algn="ctr"/>
            <a:r>
              <a:rPr lang="en-AU" sz="3600" dirty="0">
                <a:solidFill>
                  <a:srgbClr val="A5CC44"/>
                </a:solidFill>
                <a:latin typeface="Avenir Next Condensed Heavy" panose="020B0906020202020204" pitchFamily="34" charset="0"/>
              </a:rPr>
              <a:t>IS NOT </a:t>
            </a:r>
          </a:p>
          <a:p>
            <a:pPr algn="ctr"/>
            <a:r>
              <a:rPr lang="en-A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Heavy" panose="020B0906020202020204" pitchFamily="34" charset="0"/>
              </a:rPr>
              <a:t>Radio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C2752-4246-4A69-A20B-7F085BA75605}"/>
              </a:ext>
            </a:extLst>
          </p:cNvPr>
          <p:cNvSpPr txBox="1"/>
          <p:nvPr/>
        </p:nvSpPr>
        <p:spPr>
          <a:xfrm>
            <a:off x="7655453" y="2422129"/>
            <a:ext cx="3166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Heavy" panose="020B0906020202020204" pitchFamily="34" charset="0"/>
              </a:rPr>
              <a:t>Podcasting</a:t>
            </a:r>
            <a:r>
              <a:rPr lang="en-AU" sz="3600" dirty="0">
                <a:solidFill>
                  <a:srgbClr val="A5CC44"/>
                </a:solidFill>
                <a:latin typeface="Avenir Next Condensed Heavy" panose="020B0906020202020204" pitchFamily="34" charset="0"/>
              </a:rPr>
              <a:t> </a:t>
            </a:r>
          </a:p>
          <a:p>
            <a:pPr algn="ctr"/>
            <a:r>
              <a:rPr lang="en-AU" sz="3600" dirty="0">
                <a:solidFill>
                  <a:srgbClr val="A5CC44"/>
                </a:solidFill>
                <a:latin typeface="Avenir Next Condensed Heavy" panose="020B0906020202020204" pitchFamily="34" charset="0"/>
              </a:rPr>
              <a:t>IS</a:t>
            </a:r>
          </a:p>
          <a:p>
            <a:pPr algn="ctr"/>
            <a:r>
              <a:rPr lang="en-A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Heavy" panose="020B0906020202020204" pitchFamily="34" charset="0"/>
              </a:rPr>
              <a:t>Another Type of Social Media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2C0685A-86A0-4131-BE29-74140AE0E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58542" y="4951020"/>
            <a:ext cx="4130740" cy="121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031E4EBE-749C-4D58-8CC6-F3BD9A39B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8118" y="1737463"/>
            <a:ext cx="2441824" cy="4621086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5ED495F2-EB50-4B7A-81D0-C3A2137D638C}"/>
              </a:ext>
            </a:extLst>
          </p:cNvPr>
          <p:cNvSpPr/>
          <p:nvPr/>
        </p:nvSpPr>
        <p:spPr>
          <a:xfrm>
            <a:off x="5260338" y="1531845"/>
            <a:ext cx="6420350" cy="5131421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57A4627-AA4B-466D-A81A-A870664E4F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7302" y="3255723"/>
            <a:ext cx="1752451" cy="34075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9A3897C-4FD0-4D90-A814-05865F201BD5}"/>
              </a:ext>
            </a:extLst>
          </p:cNvPr>
          <p:cNvSpPr/>
          <p:nvPr/>
        </p:nvSpPr>
        <p:spPr>
          <a:xfrm>
            <a:off x="0" y="0"/>
            <a:ext cx="12192000" cy="1250247"/>
          </a:xfrm>
          <a:prstGeom prst="rect">
            <a:avLst/>
          </a:prstGeom>
          <a:solidFill>
            <a:srgbClr val="A5C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98C1FE-F6E7-4963-A37C-D370DBC4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  <a:t>Why Podcast?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68C2366-0469-4596-A568-69884B0094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31907" y="4170892"/>
            <a:ext cx="4303239" cy="24923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2F11F11-D5AC-4DE7-85E4-F64152922596}"/>
              </a:ext>
            </a:extLst>
          </p:cNvPr>
          <p:cNvSpPr txBox="1"/>
          <p:nvPr/>
        </p:nvSpPr>
        <p:spPr>
          <a:xfrm>
            <a:off x="5423820" y="1696836"/>
            <a:ext cx="59859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Demi Bold" panose="020B0706020202020204" pitchFamily="34" charset="0"/>
              </a:rPr>
              <a:t>Your audience has a </a:t>
            </a:r>
            <a:r>
              <a:rPr lang="en-AU" sz="4400" dirty="0">
                <a:solidFill>
                  <a:srgbClr val="A5CC44"/>
                </a:solidFill>
                <a:latin typeface="Avenir Next Condensed Demi Bold" panose="020B0706020202020204" pitchFamily="34" charset="0"/>
              </a:rPr>
              <a:t>vested interest </a:t>
            </a:r>
            <a:r>
              <a:rPr lang="en-AU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Demi Bold" panose="020B0706020202020204" pitchFamily="34" charset="0"/>
              </a:rPr>
              <a:t>in the content</a:t>
            </a:r>
            <a:r>
              <a:rPr lang="en-AU" sz="4400" dirty="0">
                <a:solidFill>
                  <a:srgbClr val="A5CC44"/>
                </a:solidFill>
                <a:latin typeface="Avenir Next Condensed Demi Bold" panose="020B0706020202020204" pitchFamily="34" charset="0"/>
              </a:rPr>
              <a:t>.</a:t>
            </a:r>
          </a:p>
          <a:p>
            <a:endParaRPr lang="en-AU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B51BA89-A7F7-4896-A765-B936C4AEA4FD}"/>
              </a:ext>
            </a:extLst>
          </p:cNvPr>
          <p:cNvSpPr/>
          <p:nvPr/>
        </p:nvSpPr>
        <p:spPr>
          <a:xfrm>
            <a:off x="1207157" y="2483318"/>
            <a:ext cx="2042334" cy="1176420"/>
          </a:xfrm>
          <a:prstGeom prst="wedgeRoundRectCallout">
            <a:avLst>
              <a:gd name="adj1" fmla="val -39650"/>
              <a:gd name="adj2" fmla="val 63900"/>
              <a:gd name="adj3" fmla="val 16667"/>
            </a:avLst>
          </a:prstGeom>
          <a:solidFill>
            <a:srgbClr val="A5CC4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80BB7-CC16-44B1-BC15-52438C9B8F16}"/>
              </a:ext>
            </a:extLst>
          </p:cNvPr>
          <p:cNvSpPr txBox="1"/>
          <p:nvPr/>
        </p:nvSpPr>
        <p:spPr>
          <a:xfrm>
            <a:off x="1207157" y="2572641"/>
            <a:ext cx="2201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dirty="0">
                <a:solidFill>
                  <a:schemeClr val="bg1"/>
                </a:solidFill>
                <a:latin typeface="Avenir Next Condensed Demi Bold" panose="020B0706020202020204" pitchFamily="34" charset="0"/>
              </a:rPr>
              <a:t>You control the message.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18187A4-9AFF-453B-B1A7-21800DE7D37A}"/>
              </a:ext>
            </a:extLst>
          </p:cNvPr>
          <p:cNvSpPr/>
          <p:nvPr/>
        </p:nvSpPr>
        <p:spPr>
          <a:xfrm>
            <a:off x="2604436" y="5655912"/>
            <a:ext cx="144379" cy="144379"/>
          </a:xfrm>
          <a:prstGeom prst="ellipse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FC702E-E0AB-4423-A73A-E047986AFEEB}"/>
              </a:ext>
            </a:extLst>
          </p:cNvPr>
          <p:cNvSpPr/>
          <p:nvPr/>
        </p:nvSpPr>
        <p:spPr>
          <a:xfrm>
            <a:off x="2832701" y="5655912"/>
            <a:ext cx="144379" cy="144379"/>
          </a:xfrm>
          <a:prstGeom prst="ellipse">
            <a:avLst/>
          </a:prstGeom>
          <a:solidFill>
            <a:srgbClr val="BDD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D72D95-D147-4A9B-9EA4-169636313492}"/>
              </a:ext>
            </a:extLst>
          </p:cNvPr>
          <p:cNvSpPr/>
          <p:nvPr/>
        </p:nvSpPr>
        <p:spPr>
          <a:xfrm>
            <a:off x="3074267" y="5655912"/>
            <a:ext cx="144379" cy="144379"/>
          </a:xfrm>
          <a:prstGeom prst="ellipse">
            <a:avLst/>
          </a:prstGeom>
          <a:solidFill>
            <a:srgbClr val="E5F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623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Folded Corner 10">
            <a:extLst>
              <a:ext uri="{FF2B5EF4-FFF2-40B4-BE49-F238E27FC236}">
                <a16:creationId xmlns:a16="http://schemas.microsoft.com/office/drawing/2014/main" id="{FC2F0650-3880-47A2-B5DB-A959F1207D3E}"/>
              </a:ext>
            </a:extLst>
          </p:cNvPr>
          <p:cNvSpPr/>
          <p:nvPr/>
        </p:nvSpPr>
        <p:spPr>
          <a:xfrm rot="10015221">
            <a:off x="7454600" y="1646582"/>
            <a:ext cx="3125696" cy="4662927"/>
          </a:xfrm>
          <a:prstGeom prst="foldedCorner">
            <a:avLst>
              <a:gd name="adj" fmla="val 24814"/>
            </a:avLst>
          </a:prstGeom>
          <a:solidFill>
            <a:srgbClr val="BDD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A657BB-B2E9-40C1-BB1D-DCEA05D2C073}"/>
              </a:ext>
            </a:extLst>
          </p:cNvPr>
          <p:cNvSpPr/>
          <p:nvPr/>
        </p:nvSpPr>
        <p:spPr>
          <a:xfrm>
            <a:off x="0" y="0"/>
            <a:ext cx="12192000" cy="1250247"/>
          </a:xfrm>
          <a:prstGeom prst="rect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F5EE4D-DAF7-4448-8EF0-C6230288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  <a:t>How to get started? </a:t>
            </a: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DD8E9E06-FB24-4EFA-B2C7-8593301517DC}"/>
              </a:ext>
            </a:extLst>
          </p:cNvPr>
          <p:cNvSpPr/>
          <p:nvPr/>
        </p:nvSpPr>
        <p:spPr>
          <a:xfrm>
            <a:off x="299231" y="1428704"/>
            <a:ext cx="6420350" cy="5131421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3DF207-292E-416A-B639-48AD2151521B}"/>
              </a:ext>
            </a:extLst>
          </p:cNvPr>
          <p:cNvSpPr txBox="1"/>
          <p:nvPr/>
        </p:nvSpPr>
        <p:spPr>
          <a:xfrm>
            <a:off x="663101" y="1828597"/>
            <a:ext cx="5257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Condensed Demi Bold" panose="020B0706020202020204" pitchFamily="34" charset="0"/>
              </a:rPr>
              <a:t>DIY Podcasting is </a:t>
            </a:r>
            <a:r>
              <a:rPr lang="en-AU" sz="4400" b="1" dirty="0">
                <a:solidFill>
                  <a:srgbClr val="A5CC44"/>
                </a:solidFill>
                <a:latin typeface="Avenir Next Condensed Demi Bold" panose="020B0706020202020204" pitchFamily="34" charset="0"/>
              </a:rPr>
              <a:t>eminently achievable </a:t>
            </a:r>
            <a:r>
              <a:rPr lang="en-AU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Condensed Demi Bold" panose="020B0706020202020204" pitchFamily="34" charset="0"/>
              </a:rPr>
              <a:t>and can be done for a few hundred dollars </a:t>
            </a:r>
          </a:p>
          <a:p>
            <a:endParaRPr lang="en-AU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59C8AA4-A2EC-42F2-8113-06B5A860E8D0}"/>
              </a:ext>
            </a:extLst>
          </p:cNvPr>
          <p:cNvSpPr/>
          <p:nvPr/>
        </p:nvSpPr>
        <p:spPr>
          <a:xfrm>
            <a:off x="2457779" y="4667641"/>
            <a:ext cx="1668443" cy="1668443"/>
          </a:xfrm>
          <a:prstGeom prst="ellipse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600" dirty="0">
                <a:latin typeface="Avenir Next Condensed Heavy" panose="020B0906020202020204" pitchFamily="34" charset="0"/>
              </a:rPr>
              <a:t>$</a:t>
            </a:r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id="{B2887E94-BAC0-462E-B6DC-30B58D5BD009}"/>
              </a:ext>
            </a:extLst>
          </p:cNvPr>
          <p:cNvSpPr/>
          <p:nvPr/>
        </p:nvSpPr>
        <p:spPr>
          <a:xfrm rot="10800000">
            <a:off x="7868929" y="1662950"/>
            <a:ext cx="3125696" cy="4662927"/>
          </a:xfrm>
          <a:prstGeom prst="foldedCorner">
            <a:avLst>
              <a:gd name="adj" fmla="val 24814"/>
            </a:avLst>
          </a:prstGeom>
          <a:solidFill>
            <a:srgbClr val="E5F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08BE8-4BDB-49A7-AC58-FD34807CB81C}"/>
              </a:ext>
            </a:extLst>
          </p:cNvPr>
          <p:cNvSpPr txBox="1"/>
          <p:nvPr/>
        </p:nvSpPr>
        <p:spPr>
          <a:xfrm>
            <a:off x="7975600" y="2523911"/>
            <a:ext cx="30190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Condensed Medium" panose="020B0606020202020204" pitchFamily="34" charset="0"/>
              </a:rPr>
              <a:t>Creating a podcast is no more difficult than editing a Word document – once you know how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94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55C5F-90F8-4C7C-954A-ED7F8D7FF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r>
              <a:rPr lang="en-AU" dirty="0">
                <a:latin typeface="Avenir Next Condensed Medium" panose="020B0606020202020204" pitchFamily="34" charset="0"/>
              </a:rPr>
              <a:t>Sydney Podcast Studios runs a ‘</a:t>
            </a:r>
            <a:r>
              <a:rPr lang="en-AU" b="1" dirty="0">
                <a:solidFill>
                  <a:srgbClr val="A5CC44"/>
                </a:solidFill>
                <a:latin typeface="Avenir Next Condensed Medium" panose="020B0606020202020204" pitchFamily="34" charset="0"/>
              </a:rPr>
              <a:t>Podcast School</a:t>
            </a:r>
            <a:r>
              <a:rPr lang="en-AU" dirty="0">
                <a:latin typeface="Avenir Next Condensed Medium" panose="020B0606020202020204" pitchFamily="34" charset="0"/>
              </a:rPr>
              <a:t>’ to learn the basics</a:t>
            </a:r>
          </a:p>
          <a:p>
            <a:endParaRPr lang="en-AU" dirty="0">
              <a:latin typeface="Avenir Next Condensed Medium" panose="020B0606020202020204" pitchFamily="34" charset="0"/>
            </a:endParaRPr>
          </a:p>
          <a:p>
            <a:r>
              <a:rPr lang="en-AU" dirty="0">
                <a:latin typeface="Avenir Next Condensed Medium" panose="020B0606020202020204" pitchFamily="34" charset="0"/>
              </a:rPr>
              <a:t>If DIY doesn’t appeal consider having your podcast </a:t>
            </a:r>
            <a:r>
              <a:rPr lang="en-AU" b="1" dirty="0">
                <a:solidFill>
                  <a:srgbClr val="A5CC44"/>
                </a:solidFill>
                <a:latin typeface="Avenir Next Condensed Medium" panose="020B0606020202020204" pitchFamily="34" charset="0"/>
              </a:rPr>
              <a:t>professionally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A5CC44"/>
                </a:solidFill>
                <a:latin typeface="Avenir Next Condensed Medium" panose="020B0606020202020204" pitchFamily="34" charset="0"/>
              </a:rPr>
              <a:t>    produced </a:t>
            </a:r>
            <a:r>
              <a:rPr lang="en-AU" dirty="0">
                <a:latin typeface="Avenir Next Condensed Medium" panose="020B0606020202020204" pitchFamily="34" charset="0"/>
              </a:rPr>
              <a:t>(it’s cheaper than you think)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2DA0F8-079E-4B97-9E2A-7C2426540F32}"/>
              </a:ext>
            </a:extLst>
          </p:cNvPr>
          <p:cNvSpPr/>
          <p:nvPr/>
        </p:nvSpPr>
        <p:spPr>
          <a:xfrm>
            <a:off x="0" y="0"/>
            <a:ext cx="12192000" cy="1250247"/>
          </a:xfrm>
          <a:prstGeom prst="rect">
            <a:avLst/>
          </a:prstGeom>
          <a:solidFill>
            <a:srgbClr val="A5C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E9D974E-679B-48E6-A979-D3156DD2B561}"/>
              </a:ext>
            </a:extLst>
          </p:cNvPr>
          <p:cNvSpPr txBox="1">
            <a:spLocks/>
          </p:cNvSpPr>
          <p:nvPr/>
        </p:nvSpPr>
        <p:spPr>
          <a:xfrm>
            <a:off x="838200" y="1031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Condensed Heavy" panose="020B0906020202020204" pitchFamily="34" charset="0"/>
              </a:rPr>
              <a:t>Where can you get help?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69F76F-21D6-4377-A80F-9FB48F995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066" y="4537737"/>
            <a:ext cx="2095634" cy="20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3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148</Words>
  <Application>Microsoft Office PowerPoint</Application>
  <PresentationFormat>Widescreen</PresentationFormat>
  <Paragraphs>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Next Condensed Demi Bold</vt:lpstr>
      <vt:lpstr>Avenir Next Condensed Heavy</vt:lpstr>
      <vt:lpstr>Avenir Next Condensed Medium</vt:lpstr>
      <vt:lpstr>Calibri</vt:lpstr>
      <vt:lpstr>Calibri Light</vt:lpstr>
      <vt:lpstr>Office Theme</vt:lpstr>
      <vt:lpstr>    Podcasting</vt:lpstr>
      <vt:lpstr>Who’s Listening? </vt:lpstr>
      <vt:lpstr>What a Podcast isn’t</vt:lpstr>
      <vt:lpstr>Why Podcast?</vt:lpstr>
      <vt:lpstr>How to get started?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Podcasting?</dc:title>
  <dc:creator>Kira</dc:creator>
  <cp:lastModifiedBy>Kira</cp:lastModifiedBy>
  <cp:revision>31</cp:revision>
  <dcterms:created xsi:type="dcterms:W3CDTF">2020-06-17T07:33:14Z</dcterms:created>
  <dcterms:modified xsi:type="dcterms:W3CDTF">2020-06-18T12:54:56Z</dcterms:modified>
</cp:coreProperties>
</file>